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260" r:id="rId3"/>
    <p:sldId id="289" r:id="rId4"/>
    <p:sldId id="341" r:id="rId5"/>
    <p:sldId id="363" r:id="rId6"/>
    <p:sldId id="325" r:id="rId7"/>
    <p:sldId id="368" r:id="rId8"/>
    <p:sldId id="362" r:id="rId9"/>
    <p:sldId id="367" r:id="rId10"/>
    <p:sldId id="366" r:id="rId11"/>
    <p:sldId id="369" r:id="rId12"/>
    <p:sldId id="371" r:id="rId13"/>
    <p:sldId id="372" r:id="rId14"/>
    <p:sldId id="370" r:id="rId15"/>
    <p:sldId id="376" r:id="rId16"/>
    <p:sldId id="377" r:id="rId17"/>
    <p:sldId id="378" r:id="rId18"/>
    <p:sldId id="309" r:id="rId19"/>
    <p:sldId id="375" r:id="rId20"/>
    <p:sldId id="373" r:id="rId21"/>
    <p:sldId id="374" r:id="rId22"/>
    <p:sldId id="288" r:id="rId23"/>
  </p:sldIdLst>
  <p:sldSz cx="12192000" cy="6858000"/>
  <p:notesSz cx="6858000" cy="9144000"/>
  <p:embeddedFontLst>
    <p:embeddedFont>
      <p:font typeface="Noto Sans KR Black" panose="020B0600000101010101" charset="-127"/>
      <p:bold r:id="rId24"/>
    </p:embeddedFont>
    <p:embeddedFont>
      <p:font typeface="Cambria Math" panose="02040503050406030204" pitchFamily="18" charset="0"/>
      <p:regular r:id="rId25"/>
    </p:embeddedFont>
    <p:embeddedFont>
      <p:font typeface="Gmarket Sans Bold" panose="02000000000000000000" pitchFamily="50" charset="-127"/>
      <p:regular r:id="rId26"/>
    </p:embeddedFont>
    <p:embeddedFont>
      <p:font typeface="G마켓 산스 Medium" panose="02000000000000000000" pitchFamily="50" charset="-127"/>
      <p:regular r:id="rId27"/>
    </p:embeddedFont>
    <p:embeddedFont>
      <p:font typeface="G마켓 산스 TTF Bold" panose="02000000000000000000" pitchFamily="2" charset="-127"/>
      <p:bold r:id="rId28"/>
    </p:embeddedFont>
    <p:embeddedFont>
      <p:font typeface="G마켓 산스 TTF Medium" panose="02000000000000000000" pitchFamily="2" charset="-127"/>
      <p:regular r:id="rId29"/>
    </p:embeddedFont>
    <p:embeddedFont>
      <p:font typeface="KoPubWorld돋움체 Bold" panose="00000800000000000000" pitchFamily="2" charset="-127"/>
      <p:bold r:id="rId30"/>
    </p:embeddedFont>
    <p:embeddedFont>
      <p:font typeface="KoPubWorld돋움체 Medium" panose="00000600000000000000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211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252"/>
    <a:srgbClr val="FFEB33"/>
    <a:srgbClr val="FFFFFF"/>
    <a:srgbClr val="666666"/>
    <a:srgbClr val="3366FF"/>
    <a:srgbClr val="FF3300"/>
    <a:srgbClr val="1C43BE"/>
    <a:srgbClr val="204BD6"/>
    <a:srgbClr val="2D59DF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2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408" y="1188"/>
      </p:cViewPr>
      <p:guideLst>
        <p:guide orient="horz" pos="278"/>
        <p:guide pos="302"/>
        <p:guide pos="7378"/>
        <p:guide orient="horz" pos="4020"/>
        <p:guide orient="horz" pos="527"/>
        <p:guide orient="horz" pos="211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54E3E-1E68-4117-AB3F-334EE3C5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64BCD-2685-4EFB-BC1E-8CD0BA77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0A181-C1AD-4253-83EB-EDACDA7A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5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3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B66EDC-5E2E-4D5C-9E61-47F674F23493}"/>
              </a:ext>
            </a:extLst>
          </p:cNvPr>
          <p:cNvSpPr/>
          <p:nvPr userDrawn="1"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11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E15E559-814E-42EE-B57F-B16F230EE1A8}"/>
              </a:ext>
            </a:extLst>
          </p:cNvPr>
          <p:cNvSpPr/>
          <p:nvPr userDrawn="1"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24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503B2-17F3-4AA8-932D-B31C067A2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9A05-6180-4156-9F6E-06287DE939E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23C95-5824-4291-AAB8-77B41CEB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747EB-50ED-44FD-BB4D-D9701951D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71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2286008"/>
            <a:ext cx="3552423" cy="10573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Deep Learning-Based Forward Collision Avoidance System</a:t>
            </a:r>
          </a:p>
          <a:p>
            <a:pPr>
              <a:lnSpc>
                <a:spcPct val="110000"/>
              </a:lnSpc>
            </a:pPr>
            <a:r>
              <a:rPr lang="en-US" altLang="ko-KR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for Efficient Driving Assistance in Intelligent Vehicles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401374"/>
            <a:ext cx="89734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D91625-3284-A583-87AC-B9B5EFFD2389}"/>
              </a:ext>
            </a:extLst>
          </p:cNvPr>
          <p:cNvSpPr txBox="1"/>
          <p:nvPr/>
        </p:nvSpPr>
        <p:spPr>
          <a:xfrm>
            <a:off x="9189213" y="6000706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System Software Lab. Seminar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8F426-B9D7-66E6-D2F0-FFC11FFD9E1C}"/>
              </a:ext>
            </a:extLst>
          </p:cNvPr>
          <p:cNvSpPr txBox="1"/>
          <p:nvPr/>
        </p:nvSpPr>
        <p:spPr>
          <a:xfrm>
            <a:off x="479425" y="3376777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SeongJin</a:t>
            </a:r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Jang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A489A-55EE-CE43-4967-8151FB39561F}"/>
              </a:ext>
            </a:extLst>
          </p:cNvPr>
          <p:cNvSpPr txBox="1"/>
          <p:nvPr/>
        </p:nvSpPr>
        <p:spPr>
          <a:xfrm>
            <a:off x="9189213" y="5677859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2024.05.07. Wed.</a:t>
            </a:r>
            <a:endParaRPr lang="ko-KR" altLang="en-US" sz="16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8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장애물 인식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How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885C-8E11-F835-85F9-1FA8AB9510A3}"/>
              </a:ext>
            </a:extLst>
          </p:cNvPr>
          <p:cNvSpPr txBox="1"/>
          <p:nvPr/>
        </p:nvSpPr>
        <p:spPr>
          <a:xfrm>
            <a:off x="459980" y="32945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성능과 실제 적용 상황에서의 컴퓨팅 파워를 고려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중간 정도의 복잡도를 가지면서도 높은 성능을 보이는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YOLOv8m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26" name="Picture 2" descr="Training the YOLOv8 Object Detector for OAK-D - PyImageSearch">
            <a:extLst>
              <a:ext uri="{FF2B5EF4-FFF2-40B4-BE49-F238E27FC236}">
                <a16:creationId xmlns:a16="http://schemas.microsoft.com/office/drawing/2014/main" id="{874F5D3F-4CFE-87EB-65C0-160219A1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0" y="2039436"/>
            <a:ext cx="5338740" cy="18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68FCEF-9DA7-AE06-B020-9FDC42810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209" y="4165421"/>
            <a:ext cx="4460881" cy="1463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A61ADC-04C9-7653-6DCF-99D0DCDFBD15}"/>
              </a:ext>
            </a:extLst>
          </p:cNvPr>
          <p:cNvSpPr txBox="1"/>
          <p:nvPr/>
        </p:nvSpPr>
        <p:spPr>
          <a:xfrm>
            <a:off x="394667" y="13799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YOLOv8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선택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37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장애물 인식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How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61ADC-04C9-7653-6DCF-99D0DCDFBD15}"/>
              </a:ext>
            </a:extLst>
          </p:cNvPr>
          <p:cNvSpPr txBox="1"/>
          <p:nvPr/>
        </p:nvSpPr>
        <p:spPr>
          <a:xfrm>
            <a:off x="394667" y="13799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YOLOv8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하이퍼파라미터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튜닝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A13558-85D6-E3A0-BAA3-07523DD5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38" y="2877803"/>
            <a:ext cx="590632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3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How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885C-8E11-F835-85F9-1FA8AB9510A3}"/>
              </a:ext>
            </a:extLst>
          </p:cNvPr>
          <p:cNvSpPr txBox="1"/>
          <p:nvPr/>
        </p:nvSpPr>
        <p:spPr>
          <a:xfrm>
            <a:off x="444734" y="5640220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학습 과정에서 최적의 결과를 도출하기 위해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AP(Average Precision)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기준으로 </a:t>
            </a: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파라미터 튜닝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진행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73720-94B4-CDC9-8E6E-7B10A6E8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364" y="1923713"/>
            <a:ext cx="5211361" cy="3474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7ACF04-4A9C-DD73-D083-6304054AB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665"/>
          <a:stretch/>
        </p:blipFill>
        <p:spPr>
          <a:xfrm>
            <a:off x="800275" y="1925410"/>
            <a:ext cx="4190305" cy="3472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E2F070-0C51-78A5-0DA3-6B87F89C3BF3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장애물 인식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A709B-3DA5-4B3C-5F70-EED17784B0ED}"/>
              </a:ext>
            </a:extLst>
          </p:cNvPr>
          <p:cNvSpPr txBox="1"/>
          <p:nvPr/>
        </p:nvSpPr>
        <p:spPr>
          <a:xfrm>
            <a:off x="394667" y="13799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YOLOv8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하이퍼파라미터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튜닝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63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How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885C-8E11-F835-85F9-1FA8AB9510A3}"/>
              </a:ext>
            </a:extLst>
          </p:cNvPr>
          <p:cNvSpPr txBox="1"/>
          <p:nvPr/>
        </p:nvSpPr>
        <p:spPr>
          <a:xfrm>
            <a:off x="374789" y="3429000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실제 인식 성능을 확인하기 위해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무작위 영상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100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장에 대한 테스트 진행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D33E9-9397-3F99-16A6-F271F565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992" y="2879594"/>
            <a:ext cx="4688224" cy="1589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8ECD3-1FE3-64C8-7D05-8ABE2ACB4F7E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장애물 인식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BB248-B5B9-F0AC-F2F2-0C76049AA698}"/>
              </a:ext>
            </a:extLst>
          </p:cNvPr>
          <p:cNvSpPr txBox="1"/>
          <p:nvPr/>
        </p:nvSpPr>
        <p:spPr>
          <a:xfrm>
            <a:off x="394667" y="13799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성능 평가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장애물 인식 성능 측정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14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How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885C-8E11-F835-85F9-1FA8AB9510A3}"/>
              </a:ext>
            </a:extLst>
          </p:cNvPr>
          <p:cNvSpPr txBox="1"/>
          <p:nvPr/>
        </p:nvSpPr>
        <p:spPr>
          <a:xfrm>
            <a:off x="2234696" y="4995836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Confidence Score 99%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12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C045F31-661C-60BD-660D-11181D40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95" y="2365421"/>
            <a:ext cx="4328964" cy="24288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8B64046-3501-3875-94A6-8C3F80B9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546" y="2366216"/>
            <a:ext cx="4162259" cy="24280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070AE4-10A7-2729-D90D-D60C92E4432D}"/>
              </a:ext>
            </a:extLst>
          </p:cNvPr>
          <p:cNvSpPr txBox="1"/>
          <p:nvPr/>
        </p:nvSpPr>
        <p:spPr>
          <a:xfrm>
            <a:off x="7870046" y="4995836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Confidence Score 37%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D502B-FF90-A645-2493-29F1A9A3E86C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장애물 인식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C2273-C49C-339A-F906-A73EA02760A1}"/>
              </a:ext>
            </a:extLst>
          </p:cNvPr>
          <p:cNvSpPr txBox="1"/>
          <p:nvPr/>
        </p:nvSpPr>
        <p:spPr>
          <a:xfrm>
            <a:off x="394667" y="13799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성능 평가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장애물 인식 성능 측정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85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위험 여부 판단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How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13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61ADC-04C9-7653-6DCF-99D0DCDFBD15}"/>
              </a:ext>
            </a:extLst>
          </p:cNvPr>
          <p:cNvSpPr txBox="1"/>
          <p:nvPr/>
        </p:nvSpPr>
        <p:spPr>
          <a:xfrm>
            <a:off x="394667" y="13799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주행 차선 인식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01043-50DB-24C4-F964-AF184CEA75FF}"/>
              </a:ext>
            </a:extLst>
          </p:cNvPr>
          <p:cNvSpPr txBox="1"/>
          <p:nvPr/>
        </p:nvSpPr>
        <p:spPr>
          <a:xfrm>
            <a:off x="374789" y="2758440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주행 차선을 검출하기 위해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OpenCV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기반의 영상처리 알고리즘 사용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Canny Edge Detection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알고리즘을 사용해 전처리한 영상에 대해 에지 검출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ROI (Region of Interest)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지정해 일정 영역 제한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Hough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변환으로 </a:t>
            </a: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에지에서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직선 추출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선형 회귀를 통해 가장 적합한 직선 추정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B8947243-2A6A-A8E7-A417-5F74059E5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19" y="4180649"/>
            <a:ext cx="3352271" cy="19155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225CB689-15E8-E764-9AF6-93977D4F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210" y="1546979"/>
            <a:ext cx="2136860" cy="11940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C9011CAC-B9D5-AE40-6D38-607647882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809" y="1557380"/>
            <a:ext cx="2136860" cy="11940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0AEDEEE7-E125-2A40-E06C-DCFA9D176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10" y="2848592"/>
            <a:ext cx="2136860" cy="11940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7">
            <a:extLst>
              <a:ext uri="{FF2B5EF4-FFF2-40B4-BE49-F238E27FC236}">
                <a16:creationId xmlns:a16="http://schemas.microsoft.com/office/drawing/2014/main" id="{C4FABF2A-F3F2-66F6-93F4-47859907D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809" y="2848592"/>
            <a:ext cx="2136860" cy="119404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619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위험 여부 판단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How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36885C-8E11-F835-85F9-1FA8AB9510A3}"/>
                  </a:ext>
                </a:extLst>
              </p:cNvPr>
              <p:cNvSpPr txBox="1"/>
              <p:nvPr/>
            </p:nvSpPr>
            <p:spPr>
              <a:xfrm>
                <a:off x="717689" y="2694787"/>
                <a:ext cx="2087258" cy="734213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 </a:t>
                </a:r>
                <a:r>
                  <a:rPr lang="ko-KR" altLang="en-US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검출된 장애물의 </a:t>
                </a:r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Bounding Box</a:t>
                </a:r>
                <a:r>
                  <a:rPr lang="ko-KR" altLang="en-US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가</a:t>
                </a:r>
                <a:endPara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</a:t>
                </a:r>
                <a:r>
                  <a:rPr lang="ko-KR" altLang="en-US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주행 중인 차선 영역 내에 위치하는 여부를 수식적으로 계산</a:t>
                </a:r>
                <a:endPara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1400" i="1" spc="-3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𝐵</m:t>
                    </m:r>
                  </m:oMath>
                </a14:m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Bounding</a:t>
                </a:r>
                <a:r>
                  <a:rPr lang="ko-KR" altLang="en-US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Box</a:t>
                </a:r>
                <a:r>
                  <a:rPr lang="ko-KR" altLang="en-US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 </a:t>
                </a:r>
                <a:r>
                  <a:rPr lang="ko-KR" altLang="en-US" sz="1400" spc="-3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좌표값</a:t>
                </a:r>
                <a:endPara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1400" i="1" spc="-3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𝐿</m:t>
                    </m:r>
                    <m:r>
                      <a:rPr lang="en-US" altLang="ko-KR" sz="1400" i="1" spc="-3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</m:oMath>
                </a14:m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주행 중인 차선의 </a:t>
                </a:r>
                <a:r>
                  <a:rPr lang="ko-KR" altLang="en-US" sz="1400" spc="-3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좌표값</a:t>
                </a:r>
                <a:endPara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1400" i="1" spc="-3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𝐼</m:t>
                    </m:r>
                    <m:r>
                      <a:rPr lang="en-US" altLang="ko-KR" sz="1400" i="1" spc="-3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 </m:t>
                    </m:r>
                  </m:oMath>
                </a14:m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i="1" spc="-3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𝐵</m:t>
                    </m:r>
                  </m:oMath>
                </a14:m>
                <a:r>
                  <a:rPr lang="ko-KR" altLang="en-US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400" i="1" spc="-3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m:t>𝐿</m:t>
                    </m:r>
                  </m:oMath>
                </a14:m>
                <a:r>
                  <a:rPr lang="ko-KR" altLang="en-US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의 교차 영역</a:t>
                </a:r>
                <a:endPara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400" b="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spc="-3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b="0" i="0" spc="-3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0" spc="-3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 </a:t>
                </a:r>
                <a:r>
                  <a:rPr lang="ko-KR" altLang="en-US" sz="1400" spc="-3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교차 영역의 면적</a:t>
                </a:r>
                <a:endParaRPr lang="en-US" altLang="ko-KR" sz="14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36885C-8E11-F835-85F9-1FA8AB951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89" y="2694787"/>
                <a:ext cx="2087258" cy="734213"/>
              </a:xfrm>
              <a:prstGeom prst="rect">
                <a:avLst/>
              </a:prstGeom>
              <a:blipFill>
                <a:blip r:embed="rId2"/>
                <a:stretch>
                  <a:fillRect r="-103801" b="-214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14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61ADC-04C9-7653-6DCF-99D0DCDFBD15}"/>
              </a:ext>
            </a:extLst>
          </p:cNvPr>
          <p:cNvSpPr txBox="1"/>
          <p:nvPr/>
        </p:nvSpPr>
        <p:spPr>
          <a:xfrm>
            <a:off x="394667" y="13799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위험 여부 판단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AD2EF-AD2E-62CA-E7DF-BC10FA21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46" y="2094900"/>
            <a:ext cx="429637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결과 최종 영상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How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DED4B9EC-CB03-DFE5-3522-2D32ABB5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2" y="2318409"/>
            <a:ext cx="5306646" cy="309562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AC822A60-79A7-FCA1-584C-030FC819F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15" y="2318409"/>
            <a:ext cx="5306645" cy="309562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93207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1184605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Conclusion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441934" y="3140176"/>
            <a:ext cx="3308132" cy="20506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697131" y="1952884"/>
            <a:ext cx="2826313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054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Conclusion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885C-8E11-F835-85F9-1FA8AB9510A3}"/>
              </a:ext>
            </a:extLst>
          </p:cNvPr>
          <p:cNvSpPr txBox="1"/>
          <p:nvPr/>
        </p:nvSpPr>
        <p:spPr>
          <a:xfrm>
            <a:off x="374789" y="2083303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전방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도로에 존재하는 장애물 인식을 위해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YOLOv8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다량의 데이터셋을 학습시킴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이후 위험 여부 판단을 위해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OpenCV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 영상처리 기술을 활용해 차선을 인식하고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장애물 인식 과정에서 검출한 객체의 위치를 서로 비교하여 위험 여부를 판단함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장애물 인식 모델의 성능 평가에서 성공적인 인식률을 보인 객체들에 반해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‘쓰레기 봉투’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‘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돌덩이’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‘</a:t>
            </a: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포트홀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‘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메워진 </a:t>
            </a: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포트홀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과 같이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비교적 낮은 인식률을 보인 객체들도 존재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다른 객체들에 비해 상대적으로 인식하기 어려운 객체들의 포함 여부가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전반적인 모델 학습에서 부정적인 영향을 끼친 것을 확인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최종적 위험 여부를 판단하기 위해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검출한 주행 차선 영역 내에 장애물의 존재 여부를 수식적으로 계산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장애물 인식과 위험 여부 판단을 동시에 수행할 수 있는 시스템을 구성함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17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4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B05521-A446-40EC-9B70-F66C3BCED5C2}"/>
              </a:ext>
            </a:extLst>
          </p:cNvPr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B3DB-6DDD-423C-82BE-94CCA817FFBB}"/>
              </a:ext>
            </a:extLst>
          </p:cNvPr>
          <p:cNvSpPr txBox="1"/>
          <p:nvPr/>
        </p:nvSpPr>
        <p:spPr>
          <a:xfrm>
            <a:off x="387456" y="5283474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Conclusion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C7F7D3-45CE-4D69-BE54-30DD657A2941}"/>
              </a:ext>
            </a:extLst>
          </p:cNvPr>
          <p:cNvCxnSpPr>
            <a:cxnSpLocks/>
          </p:cNvCxnSpPr>
          <p:nvPr/>
        </p:nvCxnSpPr>
        <p:spPr>
          <a:xfrm>
            <a:off x="485000" y="4715352"/>
            <a:ext cx="11222000" cy="0"/>
          </a:xfrm>
          <a:prstGeom prst="line">
            <a:avLst/>
          </a:prstGeom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ADCEC2-53AC-9B6E-B153-69F95B1019B7}"/>
              </a:ext>
            </a:extLst>
          </p:cNvPr>
          <p:cNvSpPr txBox="1"/>
          <p:nvPr/>
        </p:nvSpPr>
        <p:spPr>
          <a:xfrm>
            <a:off x="8171973" y="5227178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B288B-19C3-7FA8-F05C-75AB9FFCA696}"/>
              </a:ext>
            </a:extLst>
          </p:cNvPr>
          <p:cNvSpPr txBox="1"/>
          <p:nvPr/>
        </p:nvSpPr>
        <p:spPr>
          <a:xfrm>
            <a:off x="387456" y="2003412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Why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9E825-18AB-6523-4822-EBB60EDB05DE}"/>
              </a:ext>
            </a:extLst>
          </p:cNvPr>
          <p:cNvSpPr txBox="1"/>
          <p:nvPr/>
        </p:nvSpPr>
        <p:spPr>
          <a:xfrm>
            <a:off x="387456" y="2861909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What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F9FE6-B18E-23AB-3886-D5E22138B996}"/>
              </a:ext>
            </a:extLst>
          </p:cNvPr>
          <p:cNvSpPr txBox="1"/>
          <p:nvPr/>
        </p:nvSpPr>
        <p:spPr>
          <a:xfrm>
            <a:off x="387456" y="3638764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How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1543C-D735-3BDE-7CC4-60782068CA78}"/>
              </a:ext>
            </a:extLst>
          </p:cNvPr>
          <p:cNvSpPr txBox="1"/>
          <p:nvPr/>
        </p:nvSpPr>
        <p:spPr>
          <a:xfrm>
            <a:off x="8043110" y="2863572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Deep Learning-Based</a:t>
            </a:r>
          </a:p>
          <a:p>
            <a:pPr algn="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Forward Collision Avoidance System</a:t>
            </a:r>
          </a:p>
        </p:txBody>
      </p:sp>
    </p:spTree>
    <p:extLst>
      <p:ext uri="{BB962C8B-B14F-4D97-AF65-F5344CB8AC3E}">
        <p14:creationId xmlns:p14="http://schemas.microsoft.com/office/powerpoint/2010/main" val="2424787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2024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한국정보기술학회 하계종합학술대회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Conclusion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18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67B3B-9C7B-01B5-D5AD-134F5BED2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52"/>
          <a:stretch/>
        </p:blipFill>
        <p:spPr>
          <a:xfrm>
            <a:off x="2133430" y="1818701"/>
            <a:ext cx="7925140" cy="46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2024 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한국정보기술학회 하계종합학술대회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Conclusion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19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5AF7F-392E-5E3D-E0C9-123774FF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66" y="2334986"/>
            <a:ext cx="7116468" cy="34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7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5CAC91-C18B-462D-A637-99DF5AD8DD2B}"/>
              </a:ext>
            </a:extLst>
          </p:cNvPr>
          <p:cNvSpPr/>
          <p:nvPr/>
        </p:nvSpPr>
        <p:spPr>
          <a:xfrm rot="18900000">
            <a:off x="4392347" y="1966852"/>
            <a:ext cx="5026803" cy="9201952"/>
          </a:xfrm>
          <a:prstGeom prst="rect">
            <a:avLst/>
          </a:prstGeom>
          <a:solidFill>
            <a:srgbClr val="1C4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7CB6238-52FA-4944-BDEB-C2847BE8BED2}"/>
              </a:ext>
            </a:extLst>
          </p:cNvPr>
          <p:cNvSpPr/>
          <p:nvPr/>
        </p:nvSpPr>
        <p:spPr>
          <a:xfrm>
            <a:off x="1117854" y="775018"/>
            <a:ext cx="5023412" cy="5023412"/>
          </a:xfrm>
          <a:prstGeom prst="ellipse">
            <a:avLst/>
          </a:prstGeom>
          <a:gradFill flip="none" rotWithShape="1">
            <a:gsLst>
              <a:gs pos="65000">
                <a:schemeClr val="accent1">
                  <a:lumMod val="5000"/>
                  <a:lumOff val="95000"/>
                </a:schemeClr>
              </a:gs>
              <a:gs pos="100000">
                <a:srgbClr val="336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FB556-FCF8-4E5B-9EA5-54DA03EFF8B4}"/>
              </a:ext>
            </a:extLst>
          </p:cNvPr>
          <p:cNvSpPr txBox="1"/>
          <p:nvPr/>
        </p:nvSpPr>
        <p:spPr>
          <a:xfrm>
            <a:off x="2017689" y="2413979"/>
            <a:ext cx="2600155" cy="101502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454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2830752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Why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807974" y="3791536"/>
            <a:ext cx="2576052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29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Why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6DADD-1CB8-86C3-9ABD-1AB5D8816F2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94BE8-6B85-3C33-12A4-DE32BF7DCCC1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왜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644AA5-3AEC-C69F-C1EE-1A72352B92DD}"/>
              </a:ext>
            </a:extLst>
          </p:cNvPr>
          <p:cNvSpPr txBox="1"/>
          <p:nvPr/>
        </p:nvSpPr>
        <p:spPr>
          <a:xfrm>
            <a:off x="709525" y="280908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최근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년간 우리나라에서 발생한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고속도로 </a:t>
            </a: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낙하물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사고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연평균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40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 이상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치사율은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28.5%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달함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운전자의 주의력 한계와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장애물을 미처 파악하지 못한 상황에서 발생하는 사고들이 상당 부분 존재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차량의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전방에 존재하는 다양한 장애물을 인식할 수 있는 시스템 제시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나아가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주행 중인 차선을 인식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장애물의 위험 여부를 판단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7745B2-6359-A77A-F154-26A265F7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343" y="1910953"/>
            <a:ext cx="4258120" cy="38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2830752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What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807974" y="3791536"/>
            <a:ext cx="2576052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87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YOLOv8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What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A47A3-3DE9-5F98-F6FC-243EB73C7F3F}"/>
              </a:ext>
            </a:extLst>
          </p:cNvPr>
          <p:cNvSpPr txBox="1"/>
          <p:nvPr/>
        </p:nvSpPr>
        <p:spPr>
          <a:xfrm>
            <a:off x="394667" y="13799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You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Only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Look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885C-8E11-F835-85F9-1FA8AB9510A3}"/>
              </a:ext>
            </a:extLst>
          </p:cNvPr>
          <p:cNvSpPr txBox="1"/>
          <p:nvPr/>
        </p:nvSpPr>
        <p:spPr>
          <a:xfrm>
            <a:off x="394667" y="3061893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endParaRPr lang="ko-KR" altLang="en-US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Picture 2" descr="Ultralytics YOLOv8">
            <a:extLst>
              <a:ext uri="{FF2B5EF4-FFF2-40B4-BE49-F238E27FC236}">
                <a16:creationId xmlns:a16="http://schemas.microsoft.com/office/drawing/2014/main" id="{9008F713-66A3-D73E-4709-137BA798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074" y="2661882"/>
            <a:ext cx="6049192" cy="226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48B1D5-4230-E50C-1B6E-3447B104A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55" y="2329358"/>
            <a:ext cx="4581525" cy="293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906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F6E861-75BB-4634-9972-E19118CC4ECF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데이터셋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What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885C-8E11-F835-85F9-1FA8AB9510A3}"/>
              </a:ext>
            </a:extLst>
          </p:cNvPr>
          <p:cNvSpPr txBox="1"/>
          <p:nvPr/>
        </p:nvSpPr>
        <p:spPr>
          <a:xfrm>
            <a:off x="5052369" y="4890690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 도로 상황에서의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종의 도로 장애물 및 표면 데이터 약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1,000,000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4AA43F-CAD9-B031-D9ED-5AA35106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7" y="2255311"/>
            <a:ext cx="6506483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2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2830752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How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807974" y="3791536"/>
            <a:ext cx="2576052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82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52582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How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6885C-8E11-F835-85F9-1FA8AB9510A3}"/>
              </a:ext>
            </a:extLst>
          </p:cNvPr>
          <p:cNvSpPr txBox="1"/>
          <p:nvPr/>
        </p:nvSpPr>
        <p:spPr>
          <a:xfrm>
            <a:off x="374789" y="269478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데이터셋의 </a:t>
            </a: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라벨링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형식을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YOLO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모델에 맞게 변환하는 작업 진행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중 픽셀 단위로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Annotation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되어 있는 노면 크랙 데이터 제외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700,000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장의 도로 장애물 데이터에 대해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10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종의 도로 장애물을 구분하기 위해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 ~ 9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까지 클래스 지정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- 5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 상황에 대해 균형을 맞춰 총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109,709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쌍의 영상 및 라벨 데이터  추출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89,709 : 10,000 : 10,000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비율로 학습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검증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테스트 데이터로 분배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C08-B800-FE9E-AC5B-7315C0711E9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36E2A-8C7A-48AB-AB6F-88523CAB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136" y="2830848"/>
            <a:ext cx="2845557" cy="1930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7174D4-DE61-8887-51D4-8B582A316671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장애물 인식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A9100-C95E-0830-3846-9D0A3C19097C}"/>
              </a:ext>
            </a:extLst>
          </p:cNvPr>
          <p:cNvSpPr txBox="1"/>
          <p:nvPr/>
        </p:nvSpPr>
        <p:spPr>
          <a:xfrm>
            <a:off x="394667" y="137997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16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8492</TotalTime>
  <Words>586</Words>
  <Application>Microsoft Office PowerPoint</Application>
  <PresentationFormat>와이드스크린</PresentationFormat>
  <Paragraphs>133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G마켓 산스 TTF Medium</vt:lpstr>
      <vt:lpstr>맑은 고딕</vt:lpstr>
      <vt:lpstr>Cambria Math</vt:lpstr>
      <vt:lpstr>Gmarket Sans Bold</vt:lpstr>
      <vt:lpstr>Noto Sans KR Black</vt:lpstr>
      <vt:lpstr>KoPubWorld돋움체 Bold</vt:lpstr>
      <vt:lpstr>Arial</vt:lpstr>
      <vt:lpstr>KoPubWorld돋움체 Medium</vt:lpstr>
      <vt:lpstr>G마켓 산스 TTF Bold</vt:lpstr>
      <vt:lpstr>G마켓 산스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장성진</cp:lastModifiedBy>
  <cp:revision>119</cp:revision>
  <dcterms:created xsi:type="dcterms:W3CDTF">2021-09-01T08:44:20Z</dcterms:created>
  <dcterms:modified xsi:type="dcterms:W3CDTF">2024-05-08T08:48:24Z</dcterms:modified>
</cp:coreProperties>
</file>